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8" r:id="rId3"/>
    <p:sldId id="291" r:id="rId4"/>
    <p:sldId id="297" r:id="rId5"/>
    <p:sldId id="296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10" r:id="rId18"/>
    <p:sldId id="309" r:id="rId19"/>
    <p:sldId id="295" r:id="rId20"/>
    <p:sldId id="311" r:id="rId21"/>
    <p:sldId id="294" r:id="rId22"/>
    <p:sldId id="292" r:id="rId23"/>
    <p:sldId id="293" r:id="rId24"/>
    <p:sldId id="31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9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5644-B07F-422D-9EE6-CC3644E61323}" type="datetimeFigureOut">
              <a:rPr lang="en-IN" smtClean="0"/>
              <a:t>17-05-2020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2C81E-42F1-4CF4-88A3-FEF436F5A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5031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5644-B07F-422D-9EE6-CC3644E61323}" type="datetimeFigureOut">
              <a:rPr lang="en-IN" smtClean="0"/>
              <a:t>17-05-2020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2C81E-42F1-4CF4-88A3-FEF436F5A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198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5644-B07F-422D-9EE6-CC3644E61323}" type="datetimeFigureOut">
              <a:rPr lang="en-IN" smtClean="0"/>
              <a:t>17-05-2020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2C81E-42F1-4CF4-88A3-FEF436F5A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124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5644-B07F-422D-9EE6-CC3644E61323}" type="datetimeFigureOut">
              <a:rPr lang="en-IN" smtClean="0"/>
              <a:t>17-05-2020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2C81E-42F1-4CF4-88A3-FEF436F5A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430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5644-B07F-422D-9EE6-CC3644E61323}" type="datetimeFigureOut">
              <a:rPr lang="en-IN" smtClean="0"/>
              <a:t>17-05-2020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2C81E-42F1-4CF4-88A3-FEF436F5A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32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5644-B07F-422D-9EE6-CC3644E61323}" type="datetimeFigureOut">
              <a:rPr lang="en-IN" smtClean="0"/>
              <a:t>17-05-2020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2C81E-42F1-4CF4-88A3-FEF436F5A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3741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5644-B07F-422D-9EE6-CC3644E61323}" type="datetimeFigureOut">
              <a:rPr lang="en-IN" smtClean="0"/>
              <a:t>17-05-2020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2C81E-42F1-4CF4-88A3-FEF436F5A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03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5644-B07F-422D-9EE6-CC3644E61323}" type="datetimeFigureOut">
              <a:rPr lang="en-IN" smtClean="0"/>
              <a:t>17-05-2020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2C81E-42F1-4CF4-88A3-FEF436F5A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1083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5644-B07F-422D-9EE6-CC3644E61323}" type="datetimeFigureOut">
              <a:rPr lang="en-IN" smtClean="0"/>
              <a:t>17-05-2020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2C81E-42F1-4CF4-88A3-FEF436F5A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4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5644-B07F-422D-9EE6-CC3644E61323}" type="datetimeFigureOut">
              <a:rPr lang="en-IN" smtClean="0"/>
              <a:t>17-05-2020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1F2C81E-42F1-4CF4-88A3-FEF436F5A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719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5644-B07F-422D-9EE6-CC3644E61323}" type="datetimeFigureOut">
              <a:rPr lang="en-IN" smtClean="0"/>
              <a:t>17-05-2020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2C81E-42F1-4CF4-88A3-FEF436F5A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096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5644-B07F-422D-9EE6-CC3644E61323}" type="datetimeFigureOut">
              <a:rPr lang="en-IN" smtClean="0"/>
              <a:t>17-05-2020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2C81E-42F1-4CF4-88A3-FEF436F5A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854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5644-B07F-422D-9EE6-CC3644E61323}" type="datetimeFigureOut">
              <a:rPr lang="en-IN" smtClean="0"/>
              <a:t>17-05-2020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2C81E-42F1-4CF4-88A3-FEF436F5A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14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5644-B07F-422D-9EE6-CC3644E61323}" type="datetimeFigureOut">
              <a:rPr lang="en-IN" smtClean="0"/>
              <a:t>17-05-2020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2C81E-42F1-4CF4-88A3-FEF436F5A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19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5644-B07F-422D-9EE6-CC3644E61323}" type="datetimeFigureOut">
              <a:rPr lang="en-IN" smtClean="0"/>
              <a:t>17-05-2020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2C81E-42F1-4CF4-88A3-FEF436F5A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00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5644-B07F-422D-9EE6-CC3644E61323}" type="datetimeFigureOut">
              <a:rPr lang="en-IN" smtClean="0"/>
              <a:t>17-05-2020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2C81E-42F1-4CF4-88A3-FEF436F5A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8236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5644-B07F-422D-9EE6-CC3644E61323}" type="datetimeFigureOut">
              <a:rPr lang="en-IN" smtClean="0"/>
              <a:t>17-05-2020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2C81E-42F1-4CF4-88A3-FEF436F5A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4532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5515644-B07F-422D-9EE6-CC3644E61323}" type="datetimeFigureOut">
              <a:rPr lang="en-IN" smtClean="0"/>
              <a:t>17-05-2020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F2C81E-42F1-4CF4-88A3-FEF436F5A2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1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sdlc/sdlc_agile_model.ht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javatpoint.com/java-tutoria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412B98-5DB8-4269-9484-5E143CC1B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87" y="2138894"/>
            <a:ext cx="5905500" cy="43624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673789-C673-424C-AA22-6F137F5B8A74}"/>
              </a:ext>
            </a:extLst>
          </p:cNvPr>
          <p:cNvSpPr/>
          <p:nvPr/>
        </p:nvSpPr>
        <p:spPr>
          <a:xfrm>
            <a:off x="3701409" y="356656"/>
            <a:ext cx="778418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LIBRARY MANAGEMENT</a:t>
            </a:r>
          </a:p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185022-1032-4B39-98FE-9AAA21CECE4F}"/>
              </a:ext>
            </a:extLst>
          </p:cNvPr>
          <p:cNvSpPr/>
          <p:nvPr/>
        </p:nvSpPr>
        <p:spPr>
          <a:xfrm>
            <a:off x="6853991" y="2471846"/>
            <a:ext cx="4399922" cy="224676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 VENKAT NAVEEN KUMAR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1009-17-861-095</a:t>
            </a:r>
          </a:p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BCA III  Year</a:t>
            </a:r>
          </a:p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Guide : G .SAHAJA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NIZAM COLLEGE</a:t>
            </a:r>
          </a:p>
        </p:txBody>
      </p:sp>
    </p:spTree>
    <p:extLst>
      <p:ext uri="{BB962C8B-B14F-4D97-AF65-F5344CB8AC3E}">
        <p14:creationId xmlns:p14="http://schemas.microsoft.com/office/powerpoint/2010/main" val="828532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B7489C-F997-42A1-BB3E-903A00681913}"/>
              </a:ext>
            </a:extLst>
          </p:cNvPr>
          <p:cNvSpPr txBox="1"/>
          <p:nvPr/>
        </p:nvSpPr>
        <p:spPr>
          <a:xfrm flipH="1">
            <a:off x="5179727" y="0"/>
            <a:ext cx="310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Borrow Book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897B5-C33C-464B-B0D2-2718B2F41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2" t="4901" r="32196" b="31928"/>
          <a:stretch/>
        </p:blipFill>
        <p:spPr>
          <a:xfrm>
            <a:off x="2507333" y="523220"/>
            <a:ext cx="7177333" cy="433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7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B7489C-F997-42A1-BB3E-903A00681913}"/>
              </a:ext>
            </a:extLst>
          </p:cNvPr>
          <p:cNvSpPr txBox="1"/>
          <p:nvPr/>
        </p:nvSpPr>
        <p:spPr>
          <a:xfrm flipH="1">
            <a:off x="5179727" y="0"/>
            <a:ext cx="310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Return Book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C1EF53-9A48-4233-8040-3BE2473F1A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" t="4696" r="32038" b="22654"/>
          <a:stretch/>
        </p:blipFill>
        <p:spPr>
          <a:xfrm>
            <a:off x="2771335" y="939018"/>
            <a:ext cx="7469945" cy="49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94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B7489C-F997-42A1-BB3E-903A00681913}"/>
              </a:ext>
            </a:extLst>
          </p:cNvPr>
          <p:cNvSpPr txBox="1"/>
          <p:nvPr/>
        </p:nvSpPr>
        <p:spPr>
          <a:xfrm flipH="1">
            <a:off x="5179727" y="0"/>
            <a:ext cx="310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List of All Books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2EB5B-B29E-477C-A333-094DF3C55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" t="-23" r="3192" b="6594"/>
          <a:stretch/>
        </p:blipFill>
        <p:spPr>
          <a:xfrm>
            <a:off x="1816141" y="523220"/>
            <a:ext cx="9833316" cy="607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33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B7489C-F997-42A1-BB3E-903A00681913}"/>
              </a:ext>
            </a:extLst>
          </p:cNvPr>
          <p:cNvSpPr txBox="1"/>
          <p:nvPr/>
        </p:nvSpPr>
        <p:spPr>
          <a:xfrm flipH="1">
            <a:off x="5137524" y="225606"/>
            <a:ext cx="382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List of All Members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29754-F6C8-4412-B575-3A282FACD8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" r="47038" b="39482"/>
          <a:stretch/>
        </p:blipFill>
        <p:spPr>
          <a:xfrm>
            <a:off x="2799471" y="945774"/>
            <a:ext cx="8173328" cy="533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75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B7489C-F997-42A1-BB3E-903A00681913}"/>
              </a:ext>
            </a:extLst>
          </p:cNvPr>
          <p:cNvSpPr txBox="1"/>
          <p:nvPr/>
        </p:nvSpPr>
        <p:spPr>
          <a:xfrm flipH="1">
            <a:off x="5137524" y="225606"/>
            <a:ext cx="382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List of Issued Books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AA81A-6D8C-43F6-9FB8-09C99399CA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" t="-1" r="46692" b="36815"/>
          <a:stretch/>
        </p:blipFill>
        <p:spPr>
          <a:xfrm>
            <a:off x="2195259" y="889732"/>
            <a:ext cx="8074156" cy="548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51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B7489C-F997-42A1-BB3E-903A00681913}"/>
              </a:ext>
            </a:extLst>
          </p:cNvPr>
          <p:cNvSpPr txBox="1"/>
          <p:nvPr/>
        </p:nvSpPr>
        <p:spPr>
          <a:xfrm flipH="1">
            <a:off x="5137524" y="225606"/>
            <a:ext cx="382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Printing Process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32E7E-7EFD-4291-AE97-AEB2725E1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1" t="33428" r="29731" b="10134"/>
          <a:stretch/>
        </p:blipFill>
        <p:spPr>
          <a:xfrm>
            <a:off x="1503006" y="748826"/>
            <a:ext cx="4271698" cy="491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806078-2214-4E7B-AEC7-70C9C15D53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12574" r="50584" b="42186"/>
          <a:stretch/>
        </p:blipFill>
        <p:spPr>
          <a:xfrm>
            <a:off x="5934774" y="748826"/>
            <a:ext cx="5029317" cy="2627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450BD9-34DC-4515-A464-B1C21269D2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1" t="28297" r="35846" b="10900"/>
          <a:stretch/>
        </p:blipFill>
        <p:spPr>
          <a:xfrm>
            <a:off x="5957997" y="3482089"/>
            <a:ext cx="6006246" cy="31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99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B7489C-F997-42A1-BB3E-903A00681913}"/>
              </a:ext>
            </a:extLst>
          </p:cNvPr>
          <p:cNvSpPr txBox="1"/>
          <p:nvPr/>
        </p:nvSpPr>
        <p:spPr>
          <a:xfrm flipH="1">
            <a:off x="5137524" y="225606"/>
            <a:ext cx="5216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Search for Members and Books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984345-7DDD-44C8-ABBC-9FC8523AF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" r="39539" b="14034"/>
          <a:stretch/>
        </p:blipFill>
        <p:spPr>
          <a:xfrm>
            <a:off x="2656449" y="748826"/>
            <a:ext cx="8499231" cy="589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6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09CBA1-400C-4442-8563-1D89D67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1" y="4150003"/>
            <a:ext cx="2454925" cy="1813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A57D96-3845-4630-B3DB-027DBFB821F6}"/>
              </a:ext>
            </a:extLst>
          </p:cNvPr>
          <p:cNvSpPr/>
          <p:nvPr/>
        </p:nvSpPr>
        <p:spPr>
          <a:xfrm>
            <a:off x="4278961" y="359053"/>
            <a:ext cx="3338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Cases: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AFF51-DD25-4AE4-9E45-D7E034A15793}"/>
              </a:ext>
            </a:extLst>
          </p:cNvPr>
          <p:cNvSpPr txBox="1"/>
          <p:nvPr/>
        </p:nvSpPr>
        <p:spPr>
          <a:xfrm>
            <a:off x="2926079" y="1674055"/>
            <a:ext cx="860906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b="1" dirty="0"/>
              <a:t>Template for Test Case</a:t>
            </a:r>
          </a:p>
          <a:p>
            <a:endParaRPr lang="en-IN" sz="2800" b="1" dirty="0"/>
          </a:p>
          <a:p>
            <a:endParaRPr lang="en-IN" sz="2800" dirty="0"/>
          </a:p>
          <a:p>
            <a:endParaRPr lang="en-IN" sz="2800" dirty="0"/>
          </a:p>
          <a:p>
            <a:r>
              <a:rPr lang="en-IN" sz="2800" b="1" u="sng" dirty="0"/>
              <a:t>Guidelines for Test Cases</a:t>
            </a:r>
            <a:r>
              <a:rPr lang="en-IN" sz="2800" dirty="0"/>
              <a:t>:</a:t>
            </a:r>
          </a:p>
          <a:p>
            <a:pPr marL="514350" indent="-514350">
              <a:buAutoNum type="arabicPeriod"/>
            </a:pPr>
            <a:r>
              <a:rPr lang="en-IN" sz="2800" b="1" dirty="0"/>
              <a:t>GUI Test Cases</a:t>
            </a:r>
            <a:r>
              <a:rPr lang="en-IN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Total no features that need to be check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Look and feel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Look for Default values if at all any(date &amp; Time, if at all any require)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Look for spell Check</a:t>
            </a:r>
          </a:p>
          <a:p>
            <a:endParaRPr lang="en-IN" sz="28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EBB8902-03FA-4204-BAB0-10E7D38546CB}"/>
              </a:ext>
            </a:extLst>
          </p:cNvPr>
          <p:cNvGraphicFramePr>
            <a:graphicFrameLocks noGrp="1"/>
          </p:cNvGraphicFramePr>
          <p:nvPr/>
        </p:nvGraphicFramePr>
        <p:xfrm>
          <a:off x="2926080" y="2271203"/>
          <a:ext cx="8373405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4681">
                  <a:extLst>
                    <a:ext uri="{9D8B030D-6E8A-4147-A177-3AD203B41FA5}">
                      <a16:colId xmlns:a16="http://schemas.microsoft.com/office/drawing/2014/main" val="3223441621"/>
                    </a:ext>
                  </a:extLst>
                </a:gridCol>
                <a:gridCol w="1674681">
                  <a:extLst>
                    <a:ext uri="{9D8B030D-6E8A-4147-A177-3AD203B41FA5}">
                      <a16:colId xmlns:a16="http://schemas.microsoft.com/office/drawing/2014/main" val="679398235"/>
                    </a:ext>
                  </a:extLst>
                </a:gridCol>
                <a:gridCol w="1911955">
                  <a:extLst>
                    <a:ext uri="{9D8B030D-6E8A-4147-A177-3AD203B41FA5}">
                      <a16:colId xmlns:a16="http://schemas.microsoft.com/office/drawing/2014/main" val="558034763"/>
                    </a:ext>
                  </a:extLst>
                </a:gridCol>
                <a:gridCol w="1437407">
                  <a:extLst>
                    <a:ext uri="{9D8B030D-6E8A-4147-A177-3AD203B41FA5}">
                      <a16:colId xmlns:a16="http://schemas.microsoft.com/office/drawing/2014/main" val="1876013412"/>
                    </a:ext>
                  </a:extLst>
                </a:gridCol>
                <a:gridCol w="1674681">
                  <a:extLst>
                    <a:ext uri="{9D8B030D-6E8A-4147-A177-3AD203B41FA5}">
                      <a16:colId xmlns:a16="http://schemas.microsoft.com/office/drawing/2014/main" val="1082279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Test Case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Expected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Actual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92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442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341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09CBA1-400C-4442-8563-1D89D67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1" y="4150003"/>
            <a:ext cx="2454925" cy="1813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A57D96-3845-4630-B3DB-027DBFB821F6}"/>
              </a:ext>
            </a:extLst>
          </p:cNvPr>
          <p:cNvSpPr/>
          <p:nvPr/>
        </p:nvSpPr>
        <p:spPr>
          <a:xfrm>
            <a:off x="4278961" y="359053"/>
            <a:ext cx="3338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Cases: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AFF51-DD25-4AE4-9E45-D7E034A15793}"/>
              </a:ext>
            </a:extLst>
          </p:cNvPr>
          <p:cNvSpPr txBox="1"/>
          <p:nvPr/>
        </p:nvSpPr>
        <p:spPr>
          <a:xfrm>
            <a:off x="2926079" y="1674055"/>
            <a:ext cx="86090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b="1" dirty="0"/>
              <a:t>Example for  GUI Test Cases:</a:t>
            </a:r>
          </a:p>
          <a:p>
            <a:endParaRPr lang="en-IN" sz="2800" b="1" dirty="0"/>
          </a:p>
          <a:p>
            <a:endParaRPr lang="en-IN" sz="2800" dirty="0"/>
          </a:p>
          <a:p>
            <a:endParaRPr lang="en-IN" sz="28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EBB8902-03FA-4204-BAB0-10E7D3854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701713"/>
              </p:ext>
            </p:extLst>
          </p:nvPr>
        </p:nvGraphicFramePr>
        <p:xfrm>
          <a:off x="2926080" y="2271203"/>
          <a:ext cx="8373405" cy="2748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4681">
                  <a:extLst>
                    <a:ext uri="{9D8B030D-6E8A-4147-A177-3AD203B41FA5}">
                      <a16:colId xmlns:a16="http://schemas.microsoft.com/office/drawing/2014/main" val="3223441621"/>
                    </a:ext>
                  </a:extLst>
                </a:gridCol>
                <a:gridCol w="1674681">
                  <a:extLst>
                    <a:ext uri="{9D8B030D-6E8A-4147-A177-3AD203B41FA5}">
                      <a16:colId xmlns:a16="http://schemas.microsoft.com/office/drawing/2014/main" val="679398235"/>
                    </a:ext>
                  </a:extLst>
                </a:gridCol>
                <a:gridCol w="1911955">
                  <a:extLst>
                    <a:ext uri="{9D8B030D-6E8A-4147-A177-3AD203B41FA5}">
                      <a16:colId xmlns:a16="http://schemas.microsoft.com/office/drawing/2014/main" val="558034763"/>
                    </a:ext>
                  </a:extLst>
                </a:gridCol>
                <a:gridCol w="1437407">
                  <a:extLst>
                    <a:ext uri="{9D8B030D-6E8A-4147-A177-3AD203B41FA5}">
                      <a16:colId xmlns:a16="http://schemas.microsoft.com/office/drawing/2014/main" val="1876013412"/>
                    </a:ext>
                  </a:extLst>
                </a:gridCol>
                <a:gridCol w="1674681">
                  <a:extLst>
                    <a:ext uri="{9D8B030D-6E8A-4147-A177-3AD203B41FA5}">
                      <a16:colId xmlns:a16="http://schemas.microsoft.com/office/drawing/2014/main" val="1082279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Test Case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Expected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Actual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927449"/>
                  </a:ext>
                </a:extLst>
              </a:tr>
              <a:tr h="677932">
                <a:tc>
                  <a:txBody>
                    <a:bodyPr/>
                    <a:lstStyle/>
                    <a:p>
                      <a:r>
                        <a:rPr lang="en-IN" dirty="0"/>
                        <a:t>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Check for all features in the screen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The Screen must contain all the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442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Check for Alignment of the Objects as per the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The Alignment should be in proper 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47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7102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09CBA1-400C-4442-8563-1D89D67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1" y="4150003"/>
            <a:ext cx="2454925" cy="1813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A57D96-3845-4630-B3DB-027DBFB821F6}"/>
              </a:ext>
            </a:extLst>
          </p:cNvPr>
          <p:cNvSpPr/>
          <p:nvPr/>
        </p:nvSpPr>
        <p:spPr>
          <a:xfrm>
            <a:off x="4278961" y="359053"/>
            <a:ext cx="3338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Cases: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AFF51-DD25-4AE4-9E45-D7E034A15793}"/>
              </a:ext>
            </a:extLst>
          </p:cNvPr>
          <p:cNvSpPr txBox="1"/>
          <p:nvPr/>
        </p:nvSpPr>
        <p:spPr>
          <a:xfrm>
            <a:off x="2926077" y="1387781"/>
            <a:ext cx="86090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2. Positive  Test Cases</a:t>
            </a:r>
            <a:r>
              <a:rPr lang="en-IN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Positive flow of the functionality must be considered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Inputs must be used for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Must have the positive perception to verify whether the requirements are justified.</a:t>
            </a:r>
          </a:p>
          <a:p>
            <a:endParaRPr lang="en-IN" sz="28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EBB8902-03FA-4204-BAB0-10E7D3854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406812"/>
              </p:ext>
            </p:extLst>
          </p:nvPr>
        </p:nvGraphicFramePr>
        <p:xfrm>
          <a:off x="3043908" y="3727652"/>
          <a:ext cx="8373405" cy="243033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4681">
                  <a:extLst>
                    <a:ext uri="{9D8B030D-6E8A-4147-A177-3AD203B41FA5}">
                      <a16:colId xmlns:a16="http://schemas.microsoft.com/office/drawing/2014/main" val="3223441621"/>
                    </a:ext>
                  </a:extLst>
                </a:gridCol>
                <a:gridCol w="1674681">
                  <a:extLst>
                    <a:ext uri="{9D8B030D-6E8A-4147-A177-3AD203B41FA5}">
                      <a16:colId xmlns:a16="http://schemas.microsoft.com/office/drawing/2014/main" val="679398235"/>
                    </a:ext>
                  </a:extLst>
                </a:gridCol>
                <a:gridCol w="1911955">
                  <a:extLst>
                    <a:ext uri="{9D8B030D-6E8A-4147-A177-3AD203B41FA5}">
                      <a16:colId xmlns:a16="http://schemas.microsoft.com/office/drawing/2014/main" val="558034763"/>
                    </a:ext>
                  </a:extLst>
                </a:gridCol>
                <a:gridCol w="1437407">
                  <a:extLst>
                    <a:ext uri="{9D8B030D-6E8A-4147-A177-3AD203B41FA5}">
                      <a16:colId xmlns:a16="http://schemas.microsoft.com/office/drawing/2014/main" val="1876013412"/>
                    </a:ext>
                  </a:extLst>
                </a:gridCol>
                <a:gridCol w="1674681">
                  <a:extLst>
                    <a:ext uri="{9D8B030D-6E8A-4147-A177-3AD203B41FA5}">
                      <a16:colId xmlns:a16="http://schemas.microsoft.com/office/drawing/2014/main" val="1082279022"/>
                    </a:ext>
                  </a:extLst>
                </a:gridCol>
              </a:tblGrid>
              <a:tr h="601537">
                <a:tc>
                  <a:txBody>
                    <a:bodyPr/>
                    <a:lstStyle/>
                    <a:p>
                      <a:r>
                        <a:rPr lang="en-IN" dirty="0"/>
                        <a:t>Test Case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Expected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Actual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927449"/>
                  </a:ext>
                </a:extLst>
              </a:tr>
              <a:tr h="601537">
                <a:tc>
                  <a:txBody>
                    <a:bodyPr/>
                    <a:lstStyle/>
                    <a:p>
                      <a:r>
                        <a:rPr lang="en-IN" dirty="0"/>
                        <a:t>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Check for the date Time Auto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The date and time of the system must be displayed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442986"/>
                  </a:ext>
                </a:extLst>
              </a:tr>
              <a:tr h="601537">
                <a:tc>
                  <a:txBody>
                    <a:bodyPr/>
                    <a:lstStyle/>
                    <a:p>
                      <a:r>
                        <a:rPr lang="en-IN" dirty="0"/>
                        <a:t>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Enter the valid Roll no into Member 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It should accept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210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91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09CBA1-400C-4442-8563-1D89D67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1" y="4150003"/>
            <a:ext cx="2454925" cy="1813477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93FE6E8-331F-4F60-9B65-18E5D264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457874"/>
              </p:ext>
            </p:extLst>
          </p:nvPr>
        </p:nvGraphicFramePr>
        <p:xfrm>
          <a:off x="3111776" y="1255423"/>
          <a:ext cx="8085759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95131">
                  <a:extLst>
                    <a:ext uri="{9D8B030D-6E8A-4147-A177-3AD203B41FA5}">
                      <a16:colId xmlns:a16="http://schemas.microsoft.com/office/drawing/2014/main" val="3683949062"/>
                    </a:ext>
                  </a:extLst>
                </a:gridCol>
                <a:gridCol w="7290628">
                  <a:extLst>
                    <a:ext uri="{9D8B030D-6E8A-4147-A177-3AD203B41FA5}">
                      <a16:colId xmlns:a16="http://schemas.microsoft.com/office/drawing/2014/main" val="2689077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 NO.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Description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920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Screenshots of execution of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21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Test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252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3)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Conclusion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83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4)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Future Work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041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5)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References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67583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2CB0EFB-F0DB-40ED-B122-330AA827C757}"/>
              </a:ext>
            </a:extLst>
          </p:cNvPr>
          <p:cNvSpPr/>
          <p:nvPr/>
        </p:nvSpPr>
        <p:spPr>
          <a:xfrm>
            <a:off x="4170845" y="332093"/>
            <a:ext cx="38503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669424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09CBA1-400C-4442-8563-1D89D67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1" y="4150003"/>
            <a:ext cx="2454925" cy="1813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A57D96-3845-4630-B3DB-027DBFB821F6}"/>
              </a:ext>
            </a:extLst>
          </p:cNvPr>
          <p:cNvSpPr/>
          <p:nvPr/>
        </p:nvSpPr>
        <p:spPr>
          <a:xfrm>
            <a:off x="4278961" y="359053"/>
            <a:ext cx="3338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Cases: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AFF51-DD25-4AE4-9E45-D7E034A15793}"/>
              </a:ext>
            </a:extLst>
          </p:cNvPr>
          <p:cNvSpPr txBox="1"/>
          <p:nvPr/>
        </p:nvSpPr>
        <p:spPr>
          <a:xfrm>
            <a:off x="2926077" y="1387781"/>
            <a:ext cx="86090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3. Negative  Test Cases</a:t>
            </a:r>
            <a:r>
              <a:rPr lang="en-IN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Must have negative perception</a:t>
            </a:r>
          </a:p>
          <a:p>
            <a:r>
              <a:rPr lang="en-IN" sz="2800" dirty="0"/>
              <a:t>Invalid inputs must be used for test.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EBB8902-03FA-4204-BAB0-10E7D3854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937250"/>
              </p:ext>
            </p:extLst>
          </p:nvPr>
        </p:nvGraphicFramePr>
        <p:xfrm>
          <a:off x="2926077" y="3150877"/>
          <a:ext cx="8373405" cy="270465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4681">
                  <a:extLst>
                    <a:ext uri="{9D8B030D-6E8A-4147-A177-3AD203B41FA5}">
                      <a16:colId xmlns:a16="http://schemas.microsoft.com/office/drawing/2014/main" val="3223441621"/>
                    </a:ext>
                  </a:extLst>
                </a:gridCol>
                <a:gridCol w="1674681">
                  <a:extLst>
                    <a:ext uri="{9D8B030D-6E8A-4147-A177-3AD203B41FA5}">
                      <a16:colId xmlns:a16="http://schemas.microsoft.com/office/drawing/2014/main" val="679398235"/>
                    </a:ext>
                  </a:extLst>
                </a:gridCol>
                <a:gridCol w="1911955">
                  <a:extLst>
                    <a:ext uri="{9D8B030D-6E8A-4147-A177-3AD203B41FA5}">
                      <a16:colId xmlns:a16="http://schemas.microsoft.com/office/drawing/2014/main" val="558034763"/>
                    </a:ext>
                  </a:extLst>
                </a:gridCol>
                <a:gridCol w="1437407">
                  <a:extLst>
                    <a:ext uri="{9D8B030D-6E8A-4147-A177-3AD203B41FA5}">
                      <a16:colId xmlns:a16="http://schemas.microsoft.com/office/drawing/2014/main" val="1876013412"/>
                    </a:ext>
                  </a:extLst>
                </a:gridCol>
                <a:gridCol w="1674681">
                  <a:extLst>
                    <a:ext uri="{9D8B030D-6E8A-4147-A177-3AD203B41FA5}">
                      <a16:colId xmlns:a16="http://schemas.microsoft.com/office/drawing/2014/main" val="1082279022"/>
                    </a:ext>
                  </a:extLst>
                </a:gridCol>
              </a:tblGrid>
              <a:tr h="601537">
                <a:tc>
                  <a:txBody>
                    <a:bodyPr/>
                    <a:lstStyle/>
                    <a:p>
                      <a:r>
                        <a:rPr lang="en-IN" dirty="0"/>
                        <a:t>Test Case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Expected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Actual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927449"/>
                  </a:ext>
                </a:extLst>
              </a:tr>
              <a:tr h="601537">
                <a:tc>
                  <a:txBody>
                    <a:bodyPr/>
                    <a:lstStyle/>
                    <a:p>
                      <a:r>
                        <a:rPr lang="en-IN" dirty="0"/>
                        <a:t>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Try to modify information in date and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Modification should not allowed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442986"/>
                  </a:ext>
                </a:extLst>
              </a:tr>
              <a:tr h="601537">
                <a:tc>
                  <a:txBody>
                    <a:bodyPr/>
                    <a:lstStyle/>
                    <a:p>
                      <a:r>
                        <a:rPr lang="en-IN" dirty="0"/>
                        <a:t>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Enter invalid username and password, click 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It should not accept invalid date , Error should be shown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210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053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09CBA1-400C-4442-8563-1D89D67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1" y="4150003"/>
            <a:ext cx="2454925" cy="1813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A57D96-3845-4630-B3DB-027DBFB821F6}"/>
              </a:ext>
            </a:extLst>
          </p:cNvPr>
          <p:cNvSpPr/>
          <p:nvPr/>
        </p:nvSpPr>
        <p:spPr>
          <a:xfrm>
            <a:off x="4194541" y="359053"/>
            <a:ext cx="35076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CA2398-AC11-4AC1-AB8A-ECC0DAED1622}"/>
              </a:ext>
            </a:extLst>
          </p:cNvPr>
          <p:cNvSpPr txBox="1"/>
          <p:nvPr/>
        </p:nvSpPr>
        <p:spPr>
          <a:xfrm>
            <a:off x="3111775" y="1282383"/>
            <a:ext cx="79876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1" dirty="0"/>
              <a:t>The Project </a:t>
            </a:r>
            <a:r>
              <a:rPr lang="en-IN" sz="2800" b="1" dirty="0">
                <a:solidFill>
                  <a:srgbClr val="FF0000"/>
                </a:solidFill>
              </a:rPr>
              <a:t>LIBRARY MANAGEMENT </a:t>
            </a:r>
            <a:r>
              <a:rPr lang="en-IN" sz="2800" b="1" dirty="0"/>
              <a:t>is for computerizing the working in a library.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1" dirty="0"/>
              <a:t>The Software takes care of all the requirements of an a library and is capable to provide easy and effective storage of information related to Books and Members.</a:t>
            </a:r>
          </a:p>
        </p:txBody>
      </p:sp>
    </p:spTree>
    <p:extLst>
      <p:ext uri="{BB962C8B-B14F-4D97-AF65-F5344CB8AC3E}">
        <p14:creationId xmlns:p14="http://schemas.microsoft.com/office/powerpoint/2010/main" val="3548244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09CBA1-400C-4442-8563-1D89D67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1" y="4150003"/>
            <a:ext cx="2454925" cy="1813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A57D96-3845-4630-B3DB-027DBFB821F6}"/>
              </a:ext>
            </a:extLst>
          </p:cNvPr>
          <p:cNvSpPr/>
          <p:nvPr/>
        </p:nvSpPr>
        <p:spPr>
          <a:xfrm>
            <a:off x="4010228" y="359053"/>
            <a:ext cx="38763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Future Work: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CA2398-AC11-4AC1-AB8A-ECC0DAED1622}"/>
              </a:ext>
            </a:extLst>
          </p:cNvPr>
          <p:cNvSpPr txBox="1"/>
          <p:nvPr/>
        </p:nvSpPr>
        <p:spPr>
          <a:xfrm>
            <a:off x="3111775" y="1282383"/>
            <a:ext cx="79876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1" dirty="0"/>
              <a:t>In the near future, technology is growing rapidly and so this “Library Management” will be very helpful in the future.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1" dirty="0"/>
              <a:t>Every College and local library can use this system.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1" dirty="0"/>
              <a:t>Ease to Access and No loss  of time.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1" dirty="0"/>
              <a:t>In future, Members can read online books like [.pdf] from library just by logging there account.</a:t>
            </a:r>
          </a:p>
        </p:txBody>
      </p:sp>
    </p:spTree>
    <p:extLst>
      <p:ext uri="{BB962C8B-B14F-4D97-AF65-F5344CB8AC3E}">
        <p14:creationId xmlns:p14="http://schemas.microsoft.com/office/powerpoint/2010/main" val="1837643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09CBA1-400C-4442-8563-1D89D67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1" y="4150003"/>
            <a:ext cx="2454925" cy="1813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A57D96-3845-4630-B3DB-027DBFB821F6}"/>
              </a:ext>
            </a:extLst>
          </p:cNvPr>
          <p:cNvSpPr/>
          <p:nvPr/>
        </p:nvSpPr>
        <p:spPr>
          <a:xfrm>
            <a:off x="4176460" y="359053"/>
            <a:ext cx="35438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CA2398-AC11-4AC1-AB8A-ECC0DAED1622}"/>
              </a:ext>
            </a:extLst>
          </p:cNvPr>
          <p:cNvSpPr txBox="1"/>
          <p:nvPr/>
        </p:nvSpPr>
        <p:spPr>
          <a:xfrm>
            <a:off x="3111775" y="1282383"/>
            <a:ext cx="79876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/>
              <a:t>https://en.wikipedia.org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hlinkClick r:id="rId3"/>
              </a:rPr>
              <a:t>https://www.tutorialspoint.com/sdlc/sdlc_agile_model.htm</a:t>
            </a:r>
            <a:endParaRPr lang="en-IN" sz="2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JDBC 4.2, Servlet 3.1, and JSP 2.3 Includes JSF 2.2 and Design Patterns, Black Book- Santosh Kumar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Java Complete Reference - </a:t>
            </a:r>
            <a:r>
              <a:rPr lang="en-IN" sz="2400" b="1" dirty="0"/>
              <a:t>Herbert Schildt.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hlinkClick r:id="rId4"/>
              </a:rPr>
              <a:t>https://www.javatpoint.com/java-tutorial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08968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E7444E-54AA-4F53-BBF3-B49EB45E6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1" y="4150003"/>
            <a:ext cx="2454925" cy="18134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E5F16D-227E-4F9C-8C09-594DFDA77848}"/>
              </a:ext>
            </a:extLst>
          </p:cNvPr>
          <p:cNvSpPr/>
          <p:nvPr/>
        </p:nvSpPr>
        <p:spPr>
          <a:xfrm>
            <a:off x="4095229" y="2967335"/>
            <a:ext cx="40015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81322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09CBA1-400C-4442-8563-1D89D67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1" y="4150003"/>
            <a:ext cx="2454925" cy="1813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A57D96-3845-4630-B3DB-027DBFB821F6}"/>
              </a:ext>
            </a:extLst>
          </p:cNvPr>
          <p:cNvSpPr/>
          <p:nvPr/>
        </p:nvSpPr>
        <p:spPr>
          <a:xfrm>
            <a:off x="2342274" y="359053"/>
            <a:ext cx="72122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Execution of the Project: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B7489C-F997-42A1-BB3E-903A00681913}"/>
              </a:ext>
            </a:extLst>
          </p:cNvPr>
          <p:cNvSpPr txBox="1"/>
          <p:nvPr/>
        </p:nvSpPr>
        <p:spPr>
          <a:xfrm flipH="1">
            <a:off x="3111776" y="1394925"/>
            <a:ext cx="2665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Login Frame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E85BCE-4E70-4A2C-93B0-7F3D17DC18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7" t="12354" r="18423" b="23994"/>
          <a:stretch/>
        </p:blipFill>
        <p:spPr>
          <a:xfrm>
            <a:off x="3111776" y="2030687"/>
            <a:ext cx="8201464" cy="43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41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09CBA1-400C-4442-8563-1D89D67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1" y="4150003"/>
            <a:ext cx="2454925" cy="1813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B7489C-F997-42A1-BB3E-903A00681913}"/>
              </a:ext>
            </a:extLst>
          </p:cNvPr>
          <p:cNvSpPr txBox="1"/>
          <p:nvPr/>
        </p:nvSpPr>
        <p:spPr>
          <a:xfrm flipH="1">
            <a:off x="3111776" y="447809"/>
            <a:ext cx="2665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Admin Frame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2A2AA-120D-44D9-BA82-04B03D75CA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" t="-25" r="64692" b="52617"/>
          <a:stretch/>
        </p:blipFill>
        <p:spPr>
          <a:xfrm>
            <a:off x="3111776" y="1237957"/>
            <a:ext cx="4178105" cy="3249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D2E4D-B497-47AF-AA80-A29949C218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" t="-24" r="64692" b="52591"/>
          <a:stretch/>
        </p:blipFill>
        <p:spPr>
          <a:xfrm>
            <a:off x="7455876" y="1236282"/>
            <a:ext cx="4178105" cy="325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51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09CBA1-400C-4442-8563-1D89D67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1" y="4150003"/>
            <a:ext cx="2454925" cy="1813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B7489C-F997-42A1-BB3E-903A00681913}"/>
              </a:ext>
            </a:extLst>
          </p:cNvPr>
          <p:cNvSpPr txBox="1"/>
          <p:nvPr/>
        </p:nvSpPr>
        <p:spPr>
          <a:xfrm flipH="1">
            <a:off x="3111776" y="447809"/>
            <a:ext cx="2665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Librarian Frame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320B48-AB7F-4A4E-B7E9-9DF2D27087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2"/>
          <a:stretch/>
        </p:blipFill>
        <p:spPr>
          <a:xfrm>
            <a:off x="2984226" y="971028"/>
            <a:ext cx="8846703" cy="569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50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B7489C-F997-42A1-BB3E-903A00681913}"/>
              </a:ext>
            </a:extLst>
          </p:cNvPr>
          <p:cNvSpPr txBox="1"/>
          <p:nvPr/>
        </p:nvSpPr>
        <p:spPr>
          <a:xfrm flipH="1">
            <a:off x="5475848" y="257861"/>
            <a:ext cx="2665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Librarian Frame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835FA-70A6-460C-88D4-DBCF67B69B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" t="-24" r="3192" b="77654"/>
          <a:stretch/>
        </p:blipFill>
        <p:spPr>
          <a:xfrm>
            <a:off x="1547446" y="971029"/>
            <a:ext cx="10522634" cy="1736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71EFC5-5F5E-49D7-B8A8-7395F1209E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" t="-49" r="3499" b="74709"/>
          <a:stretch/>
        </p:blipFill>
        <p:spPr>
          <a:xfrm>
            <a:off x="1547446" y="2897945"/>
            <a:ext cx="10522634" cy="1736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E49876-582E-4AC4-8B9E-1119916D6A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-24" r="3422" b="76218"/>
          <a:stretch/>
        </p:blipFill>
        <p:spPr>
          <a:xfrm>
            <a:off x="1547446" y="4806475"/>
            <a:ext cx="10522634" cy="163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5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B7489C-F997-42A1-BB3E-903A00681913}"/>
              </a:ext>
            </a:extLst>
          </p:cNvPr>
          <p:cNvSpPr txBox="1"/>
          <p:nvPr/>
        </p:nvSpPr>
        <p:spPr>
          <a:xfrm flipH="1">
            <a:off x="5468814" y="246030"/>
            <a:ext cx="2665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Librarian Frame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CA68C-D727-46ED-B3C3-4A3D63BCE8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" t="24" r="3538" b="80508"/>
          <a:stretch/>
        </p:blipFill>
        <p:spPr>
          <a:xfrm>
            <a:off x="1575582" y="971029"/>
            <a:ext cx="10452295" cy="133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E01CF0-64D7-44CA-83AC-41E956BF1A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" t="-24" r="3077" b="73139"/>
          <a:stretch/>
        </p:blipFill>
        <p:spPr>
          <a:xfrm>
            <a:off x="1575582" y="2507566"/>
            <a:ext cx="10452295" cy="1842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4D1E19-E8B3-4B89-B334-2F54CA2733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" t="-24" r="2846" b="73139"/>
          <a:stretch/>
        </p:blipFill>
        <p:spPr>
          <a:xfrm>
            <a:off x="1575582" y="4552212"/>
            <a:ext cx="10452295" cy="184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8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B7489C-F997-42A1-BB3E-903A00681913}"/>
              </a:ext>
            </a:extLst>
          </p:cNvPr>
          <p:cNvSpPr txBox="1"/>
          <p:nvPr/>
        </p:nvSpPr>
        <p:spPr>
          <a:xfrm flipH="1">
            <a:off x="5179727" y="0"/>
            <a:ext cx="2665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Books Frames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FE0E7-6827-4917-A26D-645C7FDE96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1" t="4902" r="41962" b="32914"/>
          <a:stretch/>
        </p:blipFill>
        <p:spPr>
          <a:xfrm>
            <a:off x="1603717" y="438814"/>
            <a:ext cx="4075641" cy="2754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48DD9B-938B-4BF7-952E-76A187AF88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2" t="4900" r="42077" b="41326"/>
          <a:stretch/>
        </p:blipFill>
        <p:spPr>
          <a:xfrm>
            <a:off x="6512642" y="523222"/>
            <a:ext cx="4544564" cy="2669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5D800E-714C-4280-A870-ED91D65024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35"/>
          <a:stretch/>
        </p:blipFill>
        <p:spPr>
          <a:xfrm>
            <a:off x="1603717" y="3328105"/>
            <a:ext cx="10367889" cy="343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16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B7489C-F997-42A1-BB3E-903A00681913}"/>
              </a:ext>
            </a:extLst>
          </p:cNvPr>
          <p:cNvSpPr txBox="1"/>
          <p:nvPr/>
        </p:nvSpPr>
        <p:spPr>
          <a:xfrm flipH="1">
            <a:off x="5179727" y="0"/>
            <a:ext cx="310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Member Frames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EB494-0FDA-421A-AB3A-843B9AFDD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7" t="4901" r="42423" b="44702"/>
          <a:stretch/>
        </p:blipFill>
        <p:spPr>
          <a:xfrm>
            <a:off x="1575581" y="523221"/>
            <a:ext cx="4958007" cy="2754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420FFB-45BC-4001-9B57-BFD74CA2FA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1" t="4696" r="42308" b="44679"/>
          <a:stretch/>
        </p:blipFill>
        <p:spPr>
          <a:xfrm>
            <a:off x="6732800" y="523221"/>
            <a:ext cx="4958008" cy="27545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EABCA6-39F8-43B4-AD39-16A5613747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2" t="4696" r="32846" b="45279"/>
          <a:stretch/>
        </p:blipFill>
        <p:spPr>
          <a:xfrm>
            <a:off x="1575581" y="3277772"/>
            <a:ext cx="1011522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228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530829</TotalTime>
  <Words>513</Words>
  <Application>Microsoft Office PowerPoint</Application>
  <PresentationFormat>Widescreen</PresentationFormat>
  <Paragraphs>110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Corbel</vt:lpstr>
      <vt:lpstr>Wingdings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 Venkat Naveen Kumar</dc:creator>
  <cp:lastModifiedBy>K Venkat Naveen Kumar</cp:lastModifiedBy>
  <cp:revision>79</cp:revision>
  <dcterms:created xsi:type="dcterms:W3CDTF">2020-02-05T13:01:40Z</dcterms:created>
  <dcterms:modified xsi:type="dcterms:W3CDTF">2020-05-17T06:48:24Z</dcterms:modified>
</cp:coreProperties>
</file>